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Merriweather"/>
      <p:regular r:id="rId13"/>
    </p:embeddedFont>
    <p:embeddedFont>
      <p:font typeface="Merriweather"/>
      <p:regular r:id="rId14"/>
    </p:embeddedFont>
    <p:embeddedFont>
      <p:font typeface="Merriweather"/>
      <p:regular r:id="rId15"/>
    </p:embeddedFont>
    <p:embeddedFont>
      <p:font typeface="Merriweather"/>
      <p:regular r:id="rId16"/>
    </p:embeddedFont>
    <p:embeddedFont>
      <p:font typeface="Merriweather"/>
      <p:regular r:id="rId17"/>
    </p:embeddedFont>
    <p:embeddedFont>
      <p:font typeface="Merriweather"/>
      <p:regular r:id="rId18"/>
    </p:embeddedFont>
    <p:embeddedFont>
      <p:font typeface="Merriweather"/>
      <p:regular r:id="rId19"/>
    </p:embeddedFont>
    <p:embeddedFont>
      <p:font typeface="Merriweather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3-1.png>
</file>

<file path=ppt/media/image-5-1.png>
</file>

<file path=ppt/media/image-6-1.png>
</file>

<file path=ppt/media/image-6-2.png>
</file>

<file path=ppt/media/image-6-3.png>
</file>

<file path=ppt/media/image-6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957870"/>
            <a:ext cx="7416403" cy="2313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Informe de Propuesta de Solución con IA para LibreriaX</a:t>
            </a:r>
            <a:endParaRPr lang="en-US" sz="4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100971"/>
            <a:ext cx="129028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Nombre y breve descripción de la organización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137178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Organización: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LibreriaX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3809643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Rubro: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Servicios culturales y educativos, con foco en la gestión de préstamos bibliotecarios y venta de libros.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4482108"/>
            <a:ext cx="129028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Tamaño: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Mediana organización con aproximadamente 40 empleados, incluyendo bibliotecarios, personal administrativo y de ventas.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5549384"/>
            <a:ext cx="12902803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Contexto general: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La organización combina el servicio tradicional de biblioteca pública con un modelo de librería integrada. Su objetivo es facilitar el acceso a la lectura, tanto mediante préstamos gratuitos como a través de la compra de ejemplares. Actualmente busca modernizar su gestión mediante la incorporación de inteligencia artificial para mejorar la experiencia de usuarios y optimizar procesos internos.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4260" y="1069062"/>
            <a:ext cx="7655481" cy="13289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Identificación y descripción del problema/desafío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744260" y="2717006"/>
            <a:ext cx="7655481" cy="1360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El principal desafío es la gestión eficiente de la información relacionada con préstamos, compras y el historial de usuarios. Actualmente, los procesos son manuales o dependen de sistemas fragmentados que no se comunican entre sí. Esto genera: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744260" y="4316849"/>
            <a:ext cx="765548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Dificultad para ofrecer recomendaciones personalizadas.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744260" y="4731425"/>
            <a:ext cx="765548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Retrasos en la atención al cliente.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44260" y="5146000"/>
            <a:ext cx="765548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Escasa integración entre el catálogo de la biblioteca y la librería.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744260" y="5560576"/>
            <a:ext cx="765548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Limitada capacidad de análisis de datos para la toma de decisiones.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44260" y="6139934"/>
            <a:ext cx="7655481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 falta de un sistema centralizado con soporte de IA impacta negativamente en la satisfacción de los usuarios y en la eficiencia operativa de la organización.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283732"/>
            <a:ext cx="8218289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Objetivos de la intervención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3798" y="2548652"/>
            <a:ext cx="6327934" cy="1877735"/>
          </a:xfrm>
          <a:prstGeom prst="roundRect">
            <a:avLst>
              <a:gd name="adj" fmla="val 7792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33318" y="2548652"/>
            <a:ext cx="121920" cy="1877735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5" name="Text 3"/>
          <p:cNvSpPr/>
          <p:nvPr/>
        </p:nvSpPr>
        <p:spPr>
          <a:xfrm>
            <a:off x="1232535" y="2825948"/>
            <a:ext cx="4926568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Mejorar la experiencia de usuario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1232535" y="3359468"/>
            <a:ext cx="5681901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Por medio de una IA asistente (medible con encuestas).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7438549" y="2548652"/>
            <a:ext cx="6328053" cy="1877735"/>
          </a:xfrm>
          <a:prstGeom prst="roundRect">
            <a:avLst>
              <a:gd name="adj" fmla="val 7792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408069" y="2548652"/>
            <a:ext cx="121920" cy="1877735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9" name="Text 7"/>
          <p:cNvSpPr/>
          <p:nvPr/>
        </p:nvSpPr>
        <p:spPr>
          <a:xfrm>
            <a:off x="7807285" y="2825948"/>
            <a:ext cx="389429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Aumentar el flujo de gente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7807285" y="3359468"/>
            <a:ext cx="568202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Que acude a Bibliotecas Alebrije, tras la implementación del sistema.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863798" y="4673203"/>
            <a:ext cx="6327934" cy="2272546"/>
          </a:xfrm>
          <a:prstGeom prst="roundRect">
            <a:avLst>
              <a:gd name="adj" fmla="val 6438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833318" y="4673203"/>
            <a:ext cx="121920" cy="2272546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13" name="Text 11"/>
          <p:cNvSpPr/>
          <p:nvPr/>
        </p:nvSpPr>
        <p:spPr>
          <a:xfrm>
            <a:off x="1232535" y="4950500"/>
            <a:ext cx="5530334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Reducir la carga de atención al cliente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1232535" y="5484019"/>
            <a:ext cx="5681901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 al menos un 25%.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7438549" y="4673203"/>
            <a:ext cx="6328053" cy="2272546"/>
          </a:xfrm>
          <a:prstGeom prst="roundRect">
            <a:avLst>
              <a:gd name="adj" fmla="val 6438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408069" y="4673203"/>
            <a:ext cx="121920" cy="2272546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17" name="Text 15"/>
          <p:cNvSpPr/>
          <p:nvPr/>
        </p:nvSpPr>
        <p:spPr>
          <a:xfrm>
            <a:off x="7807285" y="4950500"/>
            <a:ext cx="4208383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Optimizar el uso de recursos</a:t>
            </a:r>
            <a:endParaRPr lang="en-US" sz="2400" dirty="0"/>
          </a:p>
        </p:txBody>
      </p:sp>
      <p:sp>
        <p:nvSpPr>
          <p:cNvPr id="18" name="Text 16"/>
          <p:cNvSpPr/>
          <p:nvPr/>
        </p:nvSpPr>
        <p:spPr>
          <a:xfrm>
            <a:off x="7807285" y="5484019"/>
            <a:ext cx="568202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Mediante técnicas de procesamiento de lenguaje natural que reduzcan costos de cómputo.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032754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Tecnologías usadas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3174206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Javascript.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3798" y="3655338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Políticas internas de confidencialidad y uso responsable de la información.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3798" y="4531281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Limitaciones presupuestarias que requieren optimización en el consumo de tokens y recursos de cómputo.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63798" y="5407223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Necesidad de integración con sistemas ya existentes de gestión bibliotecaria y de ventas.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2589" y="559951"/>
            <a:ext cx="12829699" cy="6363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Motivación para el uso de agentes de IA, LLMs y RAG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2589" y="1603534"/>
            <a:ext cx="13205222" cy="651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 implementación de agentes de IA con arquitecturas basadas en LLMs (Large Language Models) y RAG (Retrieval-Augmented Generation) es adecuada porque: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12589" y="2484120"/>
            <a:ext cx="6500813" cy="2328624"/>
          </a:xfrm>
          <a:prstGeom prst="roundRect">
            <a:avLst>
              <a:gd name="adj" fmla="val 3673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923806" y="2695337"/>
            <a:ext cx="610791" cy="610791"/>
          </a:xfrm>
          <a:prstGeom prst="roundRect">
            <a:avLst>
              <a:gd name="adj" fmla="val 14969254"/>
            </a:avLst>
          </a:prstGeom>
          <a:solidFill>
            <a:srgbClr val="609DFF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1803" y="2828925"/>
            <a:ext cx="274796" cy="343614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23806" y="3509724"/>
            <a:ext cx="3608308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Consultas en lenguaje natural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923806" y="3950018"/>
            <a:ext cx="6078379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Mejorando la experiencia del usuario.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416998" y="2484120"/>
            <a:ext cx="6500813" cy="2328624"/>
          </a:xfrm>
          <a:prstGeom prst="roundRect">
            <a:avLst>
              <a:gd name="adj" fmla="val 3673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7628215" y="2695337"/>
            <a:ext cx="610791" cy="610791"/>
          </a:xfrm>
          <a:prstGeom prst="roundRect">
            <a:avLst>
              <a:gd name="adj" fmla="val 14969254"/>
            </a:avLst>
          </a:prstGeom>
          <a:solidFill>
            <a:srgbClr val="609DFF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6212" y="2828925"/>
            <a:ext cx="274796" cy="3436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628215" y="3509724"/>
            <a:ext cx="3343751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Integración de información</a:t>
            </a:r>
            <a:endParaRPr lang="en-US" sz="2000" dirty="0"/>
          </a:p>
        </p:txBody>
      </p:sp>
      <p:sp>
        <p:nvSpPr>
          <p:cNvPr id="13" name="Text 9"/>
          <p:cNvSpPr/>
          <p:nvPr/>
        </p:nvSpPr>
        <p:spPr>
          <a:xfrm>
            <a:off x="7628215" y="3950018"/>
            <a:ext cx="6078379" cy="651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Facilita la integración de información dispersa en diferentes bases de datos.</a:t>
            </a: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712589" y="5016341"/>
            <a:ext cx="6500813" cy="2654379"/>
          </a:xfrm>
          <a:prstGeom prst="roundRect">
            <a:avLst>
              <a:gd name="adj" fmla="val 3222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923806" y="5227558"/>
            <a:ext cx="610791" cy="610791"/>
          </a:xfrm>
          <a:prstGeom prst="roundRect">
            <a:avLst>
              <a:gd name="adj" fmla="val 14969254"/>
            </a:avLst>
          </a:prstGeom>
          <a:solidFill>
            <a:srgbClr val="609DFF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803" y="5361146"/>
            <a:ext cx="274796" cy="343614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23806" y="6041946"/>
            <a:ext cx="3560326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Estética digerible y agradable</a:t>
            </a:r>
            <a:endParaRPr lang="en-US" sz="2000" dirty="0"/>
          </a:p>
        </p:txBody>
      </p:sp>
      <p:sp>
        <p:nvSpPr>
          <p:cNvPr id="18" name="Text 13"/>
          <p:cNvSpPr/>
          <p:nvPr/>
        </p:nvSpPr>
        <p:spPr>
          <a:xfrm>
            <a:off x="923806" y="6482239"/>
            <a:ext cx="6078379" cy="651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El uso de LangChain con streaming nos proporciona una estética digerible y agradable.</a:t>
            </a:r>
            <a:endParaRPr lang="en-US" sz="1600" dirty="0"/>
          </a:p>
        </p:txBody>
      </p:sp>
      <p:sp>
        <p:nvSpPr>
          <p:cNvPr id="19" name="Shape 14"/>
          <p:cNvSpPr/>
          <p:nvPr/>
        </p:nvSpPr>
        <p:spPr>
          <a:xfrm>
            <a:off x="7416998" y="5016341"/>
            <a:ext cx="6500813" cy="2654379"/>
          </a:xfrm>
          <a:prstGeom prst="roundRect">
            <a:avLst>
              <a:gd name="adj" fmla="val 3222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20" name="Shape 15"/>
          <p:cNvSpPr/>
          <p:nvPr/>
        </p:nvSpPr>
        <p:spPr>
          <a:xfrm>
            <a:off x="7628215" y="5227558"/>
            <a:ext cx="610791" cy="610791"/>
          </a:xfrm>
          <a:prstGeom prst="roundRect">
            <a:avLst>
              <a:gd name="adj" fmla="val 14969254"/>
            </a:avLst>
          </a:prstGeom>
          <a:solidFill>
            <a:srgbClr val="609DFF"/>
          </a:solidFill>
          <a:ln/>
        </p:spPr>
      </p:sp>
      <p:pic>
        <p:nvPicPr>
          <p:cNvPr id="2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6212" y="5361146"/>
            <a:ext cx="274796" cy="343614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628215" y="6041946"/>
            <a:ext cx="3100745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Automatización de tareas</a:t>
            </a:r>
            <a:endParaRPr lang="en-US" sz="2000" dirty="0"/>
          </a:p>
        </p:txBody>
      </p:sp>
      <p:sp>
        <p:nvSpPr>
          <p:cNvPr id="23" name="Text 17"/>
          <p:cNvSpPr/>
          <p:nvPr/>
        </p:nvSpPr>
        <p:spPr>
          <a:xfrm>
            <a:off x="7628215" y="6482239"/>
            <a:ext cx="6078379" cy="977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Los agentes inteligentes pueden automatizar tareas repetitivas, liberando tiempo del personal para actividades de mayor valor.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2025-09-22T20:15:34Z</dcterms:created>
  <dcterms:modified xsi:type="dcterms:W3CDTF">2025-09-22T20:15:34Z</dcterms:modified>
</cp:coreProperties>
</file>